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7" r:id="rId32"/>
    <p:sldId id="288" r:id="rId33"/>
    <p:sldId id="289" r:id="rId34"/>
    <p:sldId id="290" r:id="rId35"/>
    <p:sldId id="291" r:id="rId36"/>
    <p:sldId id="292" r:id="rId37"/>
    <p:sldId id="286" r:id="rId3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90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presProps" Target="presProps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tableStyles" Target="tableStyle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648FB-5EE5-4948-8BB2-A1B4B192FE35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94852-1972-4488-9656-B6018C6AE4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5146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648FB-5EE5-4948-8BB2-A1B4B192FE35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94852-1972-4488-9656-B6018C6AE4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1322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648FB-5EE5-4948-8BB2-A1B4B192FE35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94852-1972-4488-9656-B6018C6AE4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09829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7" descr="j0285374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5888"/>
            <a:ext cx="1534584" cy="1065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Group 2"/>
          <p:cNvGrpSpPr>
            <a:grpSpLocks/>
          </p:cNvGrpSpPr>
          <p:nvPr/>
        </p:nvGrpSpPr>
        <p:grpSpPr bwMode="auto">
          <a:xfrm>
            <a:off x="179917" y="2565401"/>
            <a:ext cx="12012083" cy="1052513"/>
            <a:chOff x="0" y="1536"/>
            <a:chExt cx="5675" cy="663"/>
          </a:xfrm>
        </p:grpSpPr>
        <p:grpSp>
          <p:nvGrpSpPr>
            <p:cNvPr id="6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3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4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+mn-ea"/>
                  <a:cs typeface="+mn-cs"/>
                </a:endParaRPr>
              </a:p>
            </p:txBody>
          </p:sp>
        </p:grpSp>
        <p:grpSp>
          <p:nvGrpSpPr>
            <p:cNvPr id="7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1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2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8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9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10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513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320800" y="1676400"/>
            <a:ext cx="103632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513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0"/>
          </p:nvPr>
        </p:nvSpPr>
        <p:spPr>
          <a:xfrm>
            <a:off x="4572000" y="6248400"/>
            <a:ext cx="38608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1C1C1C"/>
              </a:solidFill>
            </a:endParaRPr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9144000" y="6248400"/>
            <a:ext cx="2540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E5FE83F-1DE1-4301-AFDB-E82F9E116E20}" type="slidenum">
              <a:rPr lang="ru-RU" altLang="ru-RU" smtClean="0">
                <a:solidFill>
                  <a:srgbClr val="1C1C1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altLang="ru-RU">
              <a:solidFill>
                <a:srgbClr val="1C1C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78242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1C4668F-B5AB-4088-B7BE-63EE30528DB9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31419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8B090EB-DB70-448A-883F-81B4926EF7D1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34384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576917" y="2017713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860117" y="2017713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8B8989C-1066-4426-8E58-43781A9E61A6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2195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BCCE9EA-1C76-453B-A907-C1870A5113D9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79803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841807E-EC0A-4522-9F61-A83ECE8653A4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032570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F423D30-B4AF-4FD4-B197-DD04CFC8962A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177775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083BD7F-0A1D-486D-857F-10FF6063CDD2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813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648FB-5EE5-4948-8BB2-A1B4B192FE35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94852-1972-4488-9656-B6018C6AE4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554223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4E8DE90-0DB2-4779-9F3F-80B0DC8B8F3B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66790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BBC29F1-433D-473E-AFF1-A22C58A8E384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416841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338733" y="214313"/>
            <a:ext cx="2601384" cy="5918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534584" y="214313"/>
            <a:ext cx="7600949" cy="5918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D21F041-B679-4D73-9126-34DCC26B9178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1669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648FB-5EE5-4948-8BB2-A1B4B192FE35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94852-1972-4488-9656-B6018C6AE4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078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648FB-5EE5-4948-8BB2-A1B4B192FE35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94852-1972-4488-9656-B6018C6AE4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7569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648FB-5EE5-4948-8BB2-A1B4B192FE35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94852-1972-4488-9656-B6018C6AE4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6524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648FB-5EE5-4948-8BB2-A1B4B192FE35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94852-1972-4488-9656-B6018C6AE4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3524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648FB-5EE5-4948-8BB2-A1B4B192FE35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94852-1972-4488-9656-B6018C6AE4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5784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648FB-5EE5-4948-8BB2-A1B4B192FE35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94852-1972-4488-9656-B6018C6AE4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315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648FB-5EE5-4948-8BB2-A1B4B192FE35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94852-1972-4488-9656-B6018C6AE4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7320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A648FB-5EE5-4948-8BB2-A1B4B192FE35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694852-1972-4488-9656-B6018C6AE4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6207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3" name="Rectangle 7"/>
          <p:cNvSpPr>
            <a:spLocks noChangeArrowheads="1"/>
          </p:cNvSpPr>
          <p:nvPr/>
        </p:nvSpPr>
        <p:spPr bwMode="gray">
          <a:xfrm>
            <a:off x="1007534" y="908051"/>
            <a:ext cx="42333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ru-RU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+mn-cs"/>
            </a:endParaRPr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gray">
          <a:xfrm>
            <a:off x="1295400" y="1781175"/>
            <a:ext cx="10263717" cy="698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ru-RU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+mn-cs"/>
            </a:endParaRPr>
          </a:p>
        </p:txBody>
      </p:sp>
      <p:sp>
        <p:nvSpPr>
          <p:cNvPr id="1028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534585" y="214314"/>
            <a:ext cx="10390716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9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76917" y="2017713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549400" y="6243638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10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876800" y="6243638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10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389533" y="6243638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16CFB37-19E8-4F43-9927-D45CBDC8C2ED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  <p:pic>
        <p:nvPicPr>
          <p:cNvPr id="1033" name="Picture 14" descr="j0285374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801" y="1196975"/>
            <a:ext cx="1056217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83808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>
          <a:xfrm>
            <a:off x="2024063" y="0"/>
            <a:ext cx="8443912" cy="1428750"/>
          </a:xfrm>
        </p:spPr>
        <p:txBody>
          <a:bodyPr>
            <a:normAutofit/>
          </a:bodyPr>
          <a:lstStyle/>
          <a:p>
            <a:r>
              <a:rPr lang="ru-RU" alt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Дисциплина:  ИНФОРМАЦИОННАЯ БЕЗОПАСНОСТЬ</a:t>
            </a:r>
            <a:br>
              <a:rPr lang="ru-RU" alt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Специальность: Бизнес информатика (электронный бизнес)</a:t>
            </a:r>
            <a:r>
              <a:rPr lang="ru-RU" alt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Профиль</a:t>
            </a:r>
            <a:r>
              <a:rPr lang="ru-RU" alt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Электронный бизнес</a:t>
            </a:r>
            <a:endParaRPr lang="ru-RU" alt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5" name="Содержимое 3"/>
          <p:cNvSpPr>
            <a:spLocks noGrp="1"/>
          </p:cNvSpPr>
          <p:nvPr>
            <p:ph idx="1"/>
          </p:nvPr>
        </p:nvSpPr>
        <p:spPr>
          <a:xfrm>
            <a:off x="2706688" y="1285875"/>
            <a:ext cx="7772400" cy="4846638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Дисциплина ведется: 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кафедре : «Информационные системы» - 5 –этаж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Занятия (лекции, ПЗ, ЛР) проводит – доцент кафедры ИС: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Кандидат технических наук , доцент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ТРОШКОВ Александр Михайлович </a:t>
            </a:r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alt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каб</a:t>
            </a:r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184а – 5 этаж)</a:t>
            </a:r>
          </a:p>
          <a:p>
            <a:pPr>
              <a:buFont typeface="Wingdings" panose="05000000000000000000" pitchFamily="2" charset="2"/>
              <a:buNone/>
            </a:pPr>
            <a:endParaRPr lang="ru-RU" alt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None/>
            </a:pPr>
            <a:endParaRPr lang="ru-RU" alt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6" name="Picture 2" descr="D:\Фото кафедра-проекты\SDC1110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4375" y="3443288"/>
            <a:ext cx="3714750" cy="291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172814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Проблемы информационной безопасности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1600" dirty="0"/>
              <a:t>Глобальное исследование по информационной безопасности </a:t>
            </a:r>
            <a:r>
              <a:rPr lang="ru-RU" altLang="ru-RU" sz="1600" dirty="0" smtClean="0"/>
              <a:t>2021 </a:t>
            </a:r>
            <a:r>
              <a:rPr lang="ru-RU" altLang="ru-RU" sz="1600" dirty="0"/>
              <a:t>г., проведенное консалтинговой фирмой </a:t>
            </a:r>
            <a:r>
              <a:rPr lang="en-US" altLang="ru-RU" sz="1600" dirty="0" err="1"/>
              <a:t>Ernst&amp;Young</a:t>
            </a:r>
            <a:r>
              <a:rPr lang="ru-RU" altLang="ru-RU" sz="1600" dirty="0"/>
              <a:t> выявило следующие основные аспекты:</a:t>
            </a:r>
          </a:p>
          <a:p>
            <a:pPr lvl="1" eaLnBrk="1" hangingPunct="1">
              <a:lnSpc>
                <a:spcPct val="80000"/>
              </a:lnSpc>
            </a:pPr>
            <a:r>
              <a:rPr lang="ru-RU" altLang="ru-RU" sz="1400" dirty="0"/>
              <a:t>Лишь 20% опрошенных убеждены в том, что их организации рассматривают вопросы информационной безопасности на уровне высшего руководства;</a:t>
            </a:r>
          </a:p>
          <a:p>
            <a:pPr lvl="1" eaLnBrk="1" hangingPunct="1">
              <a:lnSpc>
                <a:spcPct val="80000"/>
              </a:lnSpc>
            </a:pPr>
            <a:r>
              <a:rPr lang="ru-RU" altLang="ru-RU" sz="1400" dirty="0"/>
              <a:t>По мнению респондентов «недостаточная осведомленность в вопросах ИБ» является главным препятствием для создания эффективной системы ИБ. Лишь 28% отметили в качестве приоритетных задач «повышение уровня обучения сотрудников в области ИБ»;</a:t>
            </a:r>
          </a:p>
          <a:p>
            <a:pPr lvl="1" eaLnBrk="1" hangingPunct="1">
              <a:lnSpc>
                <a:spcPct val="80000"/>
              </a:lnSpc>
            </a:pPr>
            <a:r>
              <a:rPr lang="ru-RU" altLang="ru-RU" sz="1400" dirty="0"/>
              <a:t>«Неправомерные действия сотрудников при работе с ИС» были поставлены на второе место по распространенности угроз ИБ, после вирусов, «троянов» и Интернет-червей.</a:t>
            </a:r>
          </a:p>
          <a:p>
            <a:pPr lvl="1" eaLnBrk="1" hangingPunct="1">
              <a:lnSpc>
                <a:spcPct val="80000"/>
              </a:lnSpc>
            </a:pPr>
            <a:r>
              <a:rPr lang="ru-RU" altLang="ru-RU" sz="1400" dirty="0"/>
              <a:t>Менее 50% респондентов проводят обучения сотрудников в области ИБ;</a:t>
            </a:r>
          </a:p>
          <a:p>
            <a:pPr lvl="1" eaLnBrk="1" hangingPunct="1">
              <a:lnSpc>
                <a:spcPct val="80000"/>
              </a:lnSpc>
            </a:pPr>
            <a:r>
              <a:rPr lang="ru-RU" altLang="ru-RU" sz="1400" dirty="0"/>
              <a:t>Лишь 24% опрошенных считают, что их отделы ИБ заслуживают наивысшей оценки за удовлетворение бизнес потребностей своих организаций своих организаций;</a:t>
            </a:r>
          </a:p>
          <a:p>
            <a:pPr lvl="1" eaLnBrk="1" hangingPunct="1">
              <a:lnSpc>
                <a:spcPct val="80000"/>
              </a:lnSpc>
            </a:pPr>
            <a:r>
              <a:rPr lang="ru-RU" altLang="ru-RU" sz="1400" dirty="0"/>
              <a:t>Лишь 11% респондентов считают, что принятые государственными органами нормативные акты в области безопасности позволили существенно улучшить состояние их информационной безопасности.</a:t>
            </a:r>
          </a:p>
        </p:txBody>
      </p:sp>
    </p:spTree>
    <p:extLst>
      <p:ext uri="{BB962C8B-B14F-4D97-AF65-F5344CB8AC3E}">
        <p14:creationId xmlns:p14="http://schemas.microsoft.com/office/powerpoint/2010/main" val="34869389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Угрозы информационной безопасности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2000" b="1"/>
              <a:t>Угроза информационной безопасности </a:t>
            </a:r>
            <a:r>
              <a:rPr lang="ru-RU" altLang="ru-RU" sz="2000"/>
              <a:t>(ИБ) – потенциально возможное событие, действие, процесс или явление, которое может привести к нанесению ущерба чьим-либо интересам.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/>
              <a:t>Попытка реализации угрозы называется </a:t>
            </a:r>
            <a:r>
              <a:rPr lang="ru-RU" altLang="ru-RU" sz="2000" b="1"/>
              <a:t> атакой</a:t>
            </a:r>
            <a:r>
              <a:rPr lang="ru-RU" altLang="ru-RU" sz="2000"/>
              <a:t>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/>
              <a:t>Классификация угроз ИБ можно выполнить по нескольким критериям:</a:t>
            </a:r>
          </a:p>
          <a:p>
            <a:pPr lvl="1" eaLnBrk="1" hangingPunct="1">
              <a:lnSpc>
                <a:spcPct val="80000"/>
              </a:lnSpc>
            </a:pPr>
            <a:r>
              <a:rPr lang="ru-RU" altLang="ru-RU" sz="1700" b="1"/>
              <a:t>по аспекту ИБ </a:t>
            </a:r>
            <a:r>
              <a:rPr lang="ru-RU" altLang="ru-RU" sz="1700"/>
              <a:t>(доступность, целостность, конфиденциальность);</a:t>
            </a:r>
          </a:p>
          <a:p>
            <a:pPr lvl="1" eaLnBrk="1" hangingPunct="1">
              <a:lnSpc>
                <a:spcPct val="80000"/>
              </a:lnSpc>
            </a:pPr>
            <a:r>
              <a:rPr lang="ru-RU" altLang="ru-RU" sz="1700" b="1"/>
              <a:t>по компонентам ИС</a:t>
            </a:r>
            <a:r>
              <a:rPr lang="ru-RU" altLang="ru-RU" sz="1700"/>
              <a:t>, на которые угрозы нацелены (данные, программа, аппаратура, поддерживающая инфраструктура);</a:t>
            </a:r>
          </a:p>
          <a:p>
            <a:pPr lvl="1" eaLnBrk="1" hangingPunct="1">
              <a:lnSpc>
                <a:spcPct val="80000"/>
              </a:lnSpc>
            </a:pPr>
            <a:r>
              <a:rPr lang="ru-RU" altLang="ru-RU" sz="1700" b="1"/>
              <a:t>по способу осуществления </a:t>
            </a:r>
            <a:r>
              <a:rPr lang="ru-RU" altLang="ru-RU" sz="1700"/>
              <a:t>(случайные или преднамеренные действия природного или техногенного характера);</a:t>
            </a:r>
          </a:p>
          <a:p>
            <a:pPr lvl="1" eaLnBrk="1" hangingPunct="1">
              <a:lnSpc>
                <a:spcPct val="80000"/>
              </a:lnSpc>
            </a:pPr>
            <a:r>
              <a:rPr lang="ru-RU" altLang="ru-RU" sz="1700" b="1"/>
              <a:t>по расположению источника угроз </a:t>
            </a:r>
            <a:r>
              <a:rPr lang="ru-RU" altLang="ru-RU" sz="1700"/>
              <a:t>(внутри или вне рассматриваемой ИС).</a:t>
            </a:r>
            <a:endParaRPr lang="ru-RU" altLang="ru-RU" sz="1800"/>
          </a:p>
        </p:txBody>
      </p:sp>
    </p:spTree>
    <p:extLst>
      <p:ext uri="{BB962C8B-B14F-4D97-AF65-F5344CB8AC3E}">
        <p14:creationId xmlns:p14="http://schemas.microsoft.com/office/powerpoint/2010/main" val="19400343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Свойства информации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sz="2400"/>
              <a:t>Вне зависимости от конкретных видов угроз информационная система должна обеспечивать базовые свойства информации и систем ее обработки:</a:t>
            </a:r>
          </a:p>
          <a:p>
            <a:pPr lvl="1" eaLnBrk="1" hangingPunct="1">
              <a:lnSpc>
                <a:spcPct val="90000"/>
              </a:lnSpc>
            </a:pPr>
            <a:r>
              <a:rPr lang="ru-RU" altLang="ru-RU" sz="2000" b="1"/>
              <a:t>доступность </a:t>
            </a:r>
            <a:r>
              <a:rPr lang="ru-RU" altLang="ru-RU" sz="2000"/>
              <a:t>– возможность получения информации или информационной услуги за приемлемое время;</a:t>
            </a:r>
          </a:p>
          <a:p>
            <a:pPr lvl="1" eaLnBrk="1" hangingPunct="1">
              <a:lnSpc>
                <a:spcPct val="90000"/>
              </a:lnSpc>
            </a:pPr>
            <a:r>
              <a:rPr lang="ru-RU" altLang="ru-RU" sz="2000" b="1"/>
              <a:t>целостность </a:t>
            </a:r>
            <a:r>
              <a:rPr lang="ru-RU" altLang="ru-RU" sz="2000"/>
              <a:t>– свойство актуальности и непротиворечивости информации, ее защищенность от разрушения и несанкционированного изменения;</a:t>
            </a:r>
          </a:p>
          <a:p>
            <a:pPr lvl="1" eaLnBrk="1" hangingPunct="1">
              <a:lnSpc>
                <a:spcPct val="90000"/>
              </a:lnSpc>
            </a:pPr>
            <a:r>
              <a:rPr lang="ru-RU" altLang="ru-RU" sz="2000" b="1"/>
              <a:t>конфиденциальность </a:t>
            </a:r>
            <a:r>
              <a:rPr lang="ru-RU" altLang="ru-RU" sz="2000"/>
              <a:t>– защита от несанкционированного доступа к информации.</a:t>
            </a:r>
            <a:endParaRPr lang="ru-RU" altLang="ru-RU" sz="2000" b="1"/>
          </a:p>
        </p:txBody>
      </p:sp>
    </p:spTree>
    <p:extLst>
      <p:ext uri="{BB962C8B-B14F-4D97-AF65-F5344CB8AC3E}">
        <p14:creationId xmlns:p14="http://schemas.microsoft.com/office/powerpoint/2010/main" val="32941782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3600"/>
              <a:t>Примеры реализации угрозы нарушения конфиденциальности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1800"/>
              <a:t>Часть информации, хранящейся и обрабатываемой в ИС, должна быть сокрыта от посторонних. Передача данной информации может нанести ущерб как организации, так и самой информационной системе.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/>
              <a:t>Конфиденциальная информация может быть разделена на </a:t>
            </a:r>
            <a:r>
              <a:rPr lang="ru-RU" altLang="ru-RU" sz="1800" b="1"/>
              <a:t>предметную</a:t>
            </a:r>
            <a:r>
              <a:rPr lang="ru-RU" altLang="ru-RU" sz="1800"/>
              <a:t> и </a:t>
            </a:r>
            <a:r>
              <a:rPr lang="ru-RU" altLang="ru-RU" sz="1800" b="1"/>
              <a:t>служебную</a:t>
            </a:r>
            <a:r>
              <a:rPr lang="ru-RU" altLang="ru-RU" sz="1800"/>
              <a:t>. Служебная информация (например, пароли пользователей) не относится к определенной предметной области, однако ее раскрытие может привести к несанкционированному доступу ко всей информации.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/>
              <a:t>Предметная информация содержит информацию, раскрытие которой может привести к ущербу (экономическому, моральному) организации или лица.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/>
              <a:t>Средствами атаки могут служить различные технические средства (подслушивание разговоров, сети), другие способы (несанкционированная передача паролей доступа и т.п.).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/>
              <a:t>Важный аспект – непрерывность защиты данных на всем жизненном цикле ее хранения и обработки. Пример нарушения – доступное хранение резервных копий данных.</a:t>
            </a:r>
          </a:p>
        </p:txBody>
      </p:sp>
    </p:spTree>
    <p:extLst>
      <p:ext uri="{BB962C8B-B14F-4D97-AF65-F5344CB8AC3E}">
        <p14:creationId xmlns:p14="http://schemas.microsoft.com/office/powerpoint/2010/main" val="16879218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3600"/>
              <a:t>Примеры реализации угрозы нарушения целостности данных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2000"/>
              <a:t>Одними из наиболее часто реализуемых угроз ИБ являются кражи и подлоги. В информационных системах несанкционированное изменение информации может привести к потерям.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/>
              <a:t>Целостность информации может быть разделена на </a:t>
            </a:r>
            <a:r>
              <a:rPr lang="ru-RU" altLang="ru-RU" sz="2000" b="1"/>
              <a:t>статическую </a:t>
            </a:r>
            <a:r>
              <a:rPr lang="ru-RU" altLang="ru-RU" sz="2000"/>
              <a:t>и</a:t>
            </a:r>
            <a:r>
              <a:rPr lang="ru-RU" altLang="ru-RU" sz="2000" b="1"/>
              <a:t> динамическую.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/>
              <a:t>Примерами нарушения статической целостности являются:</a:t>
            </a:r>
          </a:p>
          <a:p>
            <a:pPr lvl="1" eaLnBrk="1" hangingPunct="1">
              <a:lnSpc>
                <a:spcPct val="80000"/>
              </a:lnSpc>
            </a:pPr>
            <a:r>
              <a:rPr lang="ru-RU" altLang="ru-RU" sz="1800"/>
              <a:t>ввод неверных данных;</a:t>
            </a:r>
          </a:p>
          <a:p>
            <a:pPr lvl="1" eaLnBrk="1" hangingPunct="1">
              <a:lnSpc>
                <a:spcPct val="80000"/>
              </a:lnSpc>
            </a:pPr>
            <a:r>
              <a:rPr lang="ru-RU" altLang="ru-RU" sz="1800"/>
              <a:t>несанкционированное изменение данных;</a:t>
            </a:r>
          </a:p>
          <a:p>
            <a:pPr lvl="1" eaLnBrk="1" hangingPunct="1">
              <a:lnSpc>
                <a:spcPct val="80000"/>
              </a:lnSpc>
            </a:pPr>
            <a:r>
              <a:rPr lang="ru-RU" altLang="ru-RU" sz="1800"/>
              <a:t>изменение программного модуля вирусом;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/>
              <a:t>Примеры нарушения динамической целостности:</a:t>
            </a:r>
          </a:p>
          <a:p>
            <a:pPr lvl="1" eaLnBrk="1" hangingPunct="1">
              <a:lnSpc>
                <a:spcPct val="80000"/>
              </a:lnSpc>
            </a:pPr>
            <a:r>
              <a:rPr lang="ru-RU" altLang="ru-RU" sz="1800"/>
              <a:t>нарушение атомарности транзакций;</a:t>
            </a:r>
          </a:p>
          <a:p>
            <a:pPr lvl="1" eaLnBrk="1" hangingPunct="1">
              <a:lnSpc>
                <a:spcPct val="80000"/>
              </a:lnSpc>
            </a:pPr>
            <a:r>
              <a:rPr lang="ru-RU" altLang="ru-RU" sz="1800"/>
              <a:t>дублирование данных;</a:t>
            </a:r>
          </a:p>
          <a:p>
            <a:pPr lvl="1" eaLnBrk="1" hangingPunct="1">
              <a:lnSpc>
                <a:spcPct val="80000"/>
              </a:lnSpc>
            </a:pPr>
            <a:r>
              <a:rPr lang="ru-RU" altLang="ru-RU" sz="1800"/>
              <a:t>внесение дополнительных пакетов в сетевой трафик.</a:t>
            </a:r>
          </a:p>
        </p:txBody>
      </p:sp>
    </p:spTree>
    <p:extLst>
      <p:ext uri="{BB962C8B-B14F-4D97-AF65-F5344CB8AC3E}">
        <p14:creationId xmlns:p14="http://schemas.microsoft.com/office/powerpoint/2010/main" val="19254532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Вредоносное программное обеспечение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2400"/>
              <a:t>Одним из способов проведения атаки является внедрение в системы вредоносного ПО. Данный вид программного обеспечения используется злоумышленниками для:</a:t>
            </a:r>
          </a:p>
          <a:p>
            <a:pPr lvl="1" eaLnBrk="1" hangingPunct="1">
              <a:lnSpc>
                <a:spcPct val="80000"/>
              </a:lnSpc>
            </a:pPr>
            <a:r>
              <a:rPr lang="ru-RU" altLang="ru-RU" sz="2000"/>
              <a:t>внедрения иного вредоносного ПО;</a:t>
            </a:r>
          </a:p>
          <a:p>
            <a:pPr lvl="1" eaLnBrk="1" hangingPunct="1">
              <a:lnSpc>
                <a:spcPct val="80000"/>
              </a:lnSpc>
            </a:pPr>
            <a:r>
              <a:rPr lang="ru-RU" altLang="ru-RU" sz="2000"/>
              <a:t>получения контроля над атакуемой системой; </a:t>
            </a:r>
          </a:p>
          <a:p>
            <a:pPr lvl="1" eaLnBrk="1" hangingPunct="1">
              <a:lnSpc>
                <a:spcPct val="80000"/>
              </a:lnSpc>
            </a:pPr>
            <a:r>
              <a:rPr lang="ru-RU" altLang="ru-RU" sz="2000"/>
              <a:t>агрессивного потребления ресурсов;</a:t>
            </a:r>
          </a:p>
          <a:p>
            <a:pPr lvl="1" eaLnBrk="1" hangingPunct="1">
              <a:lnSpc>
                <a:spcPct val="80000"/>
              </a:lnSpc>
            </a:pPr>
            <a:r>
              <a:rPr lang="ru-RU" altLang="ru-RU" sz="2000"/>
              <a:t>изменение или разрушение программ и/или данных.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400"/>
              <a:t>По механизму распространения различают:</a:t>
            </a:r>
          </a:p>
          <a:p>
            <a:pPr lvl="1" eaLnBrk="1" hangingPunct="1">
              <a:lnSpc>
                <a:spcPct val="80000"/>
              </a:lnSpc>
            </a:pPr>
            <a:r>
              <a:rPr lang="ru-RU" altLang="ru-RU" sz="2000"/>
              <a:t>вирусы – код, обладающий способностью к распространению путем внедрения в другие программы;</a:t>
            </a:r>
          </a:p>
          <a:p>
            <a:pPr lvl="1" eaLnBrk="1" hangingPunct="1">
              <a:lnSpc>
                <a:spcPct val="80000"/>
              </a:lnSpc>
            </a:pPr>
            <a:r>
              <a:rPr lang="ru-RU" altLang="ru-RU" sz="2000"/>
              <a:t>черви – код, способный самостоятельно вызывать распространение своих копий по ИС и их выполнение.</a:t>
            </a:r>
          </a:p>
        </p:txBody>
      </p:sp>
    </p:spTree>
    <p:extLst>
      <p:ext uri="{BB962C8B-B14F-4D97-AF65-F5344CB8AC3E}">
        <p14:creationId xmlns:p14="http://schemas.microsoft.com/office/powerpoint/2010/main" val="36497545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Вредоносное программное обеспечение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sz="2400"/>
              <a:t>В ГОСТ Р 51272-99 «Защита информации. Объект информатизации. Факторы воздействующие на информацию. Общие положение» вводится следующее понятие вируса:</a:t>
            </a:r>
          </a:p>
          <a:p>
            <a:pPr lvl="1" eaLnBrk="1" hangingPunct="1">
              <a:lnSpc>
                <a:spcPct val="90000"/>
              </a:lnSpc>
            </a:pPr>
            <a:r>
              <a:rPr lang="ru-RU" altLang="ru-RU" sz="2000" b="1"/>
              <a:t>Программный вирус</a:t>
            </a:r>
            <a:r>
              <a:rPr lang="ru-RU" altLang="ru-RU" sz="2000"/>
              <a:t> – это исполняемый или интерпретируемый программный код, обладающий свойством несанкционированного распространения и самовоспроизведения в автоматизированных системах или телекоммуникационных сетях с целью изменить или уничтожить программное обеспечение и/или данные, хранящиеся в автоматизированных системах.</a:t>
            </a:r>
          </a:p>
        </p:txBody>
      </p:sp>
    </p:spTree>
    <p:extLst>
      <p:ext uri="{BB962C8B-B14F-4D97-AF65-F5344CB8AC3E}">
        <p14:creationId xmlns:p14="http://schemas.microsoft.com/office/powerpoint/2010/main" val="10631364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3600"/>
              <a:t>Примеры реализации угрозы отказа в доступе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sz="2400" dirty="0"/>
              <a:t>Отказ служб (отказа в доступе к ИС) относится к одним из наиболее часто реализуемых угроз ИБ. Относительно компонент ИС данный класс угроз может быть разбит на следующие типы:</a:t>
            </a:r>
          </a:p>
          <a:p>
            <a:pPr lvl="1" eaLnBrk="1" hangingPunct="1">
              <a:lnSpc>
                <a:spcPct val="90000"/>
              </a:lnSpc>
            </a:pPr>
            <a:r>
              <a:rPr lang="ru-RU" altLang="ru-RU" sz="2000" dirty="0"/>
              <a:t>отказ пользователей (нежелание, неумение работать с ИС);</a:t>
            </a:r>
          </a:p>
          <a:p>
            <a:pPr lvl="1" eaLnBrk="1" hangingPunct="1">
              <a:lnSpc>
                <a:spcPct val="90000"/>
              </a:lnSpc>
            </a:pPr>
            <a:r>
              <a:rPr lang="ru-RU" altLang="ru-RU" sz="2000" dirty="0"/>
              <a:t>внутренний отказ информационной системы (ошибки при переконфигурировании системы, отказы программного и аппаратного обеспечения, разрушение данных);</a:t>
            </a:r>
          </a:p>
          <a:p>
            <a:pPr lvl="1" eaLnBrk="1" hangingPunct="1">
              <a:lnSpc>
                <a:spcPct val="90000"/>
              </a:lnSpc>
            </a:pPr>
            <a:r>
              <a:rPr lang="ru-RU" altLang="ru-RU" sz="2000" dirty="0"/>
              <a:t>отказ поддерживающей инфраструктуры (нарушение работы систем связи, электропитания, разрушение и повреждение помещений).</a:t>
            </a:r>
          </a:p>
        </p:txBody>
      </p:sp>
    </p:spTree>
    <p:extLst>
      <p:ext uri="{BB962C8B-B14F-4D97-AF65-F5344CB8AC3E}">
        <p14:creationId xmlns:p14="http://schemas.microsoft.com/office/powerpoint/2010/main" val="29730545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Понятие атаки на информационную систему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2000" b="1"/>
              <a:t>Атака</a:t>
            </a:r>
            <a:r>
              <a:rPr lang="ru-RU" altLang="ru-RU" sz="2000"/>
              <a:t> – любое действие или последовательность действий, использующих уязвимости информационной системы и приводящих к нарушению политики безопасности.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 b="1"/>
              <a:t>Механизм безопасности</a:t>
            </a:r>
            <a:r>
              <a:rPr lang="ru-RU" altLang="ru-RU" sz="2000"/>
              <a:t> – программное и/или аппаратное средство, которое определяет и/или предотвращает атаку.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 b="1"/>
              <a:t>Сервис безопасности</a:t>
            </a:r>
            <a:r>
              <a:rPr lang="ru-RU" altLang="ru-RU" sz="2000"/>
              <a:t> - сервис, который обеспечивает задаваемую политикой безопасность систем и/или передаваемых данных, либо определяет осуществление </a:t>
            </a:r>
            <a:r>
              <a:rPr lang="ru-RU" altLang="ru-RU" sz="2000" i="1"/>
              <a:t>атаки</a:t>
            </a:r>
            <a:r>
              <a:rPr lang="ru-RU" altLang="ru-RU" sz="2000"/>
              <a:t>. </a:t>
            </a:r>
            <a:r>
              <a:rPr lang="ru-RU" altLang="ru-RU" sz="2000" i="1"/>
              <a:t>Сервис</a:t>
            </a:r>
            <a:r>
              <a:rPr lang="ru-RU" altLang="ru-RU" sz="2000"/>
              <a:t> использует один или более механизмов безопасности.</a:t>
            </a:r>
          </a:p>
        </p:txBody>
      </p:sp>
    </p:spTree>
    <p:extLst>
      <p:ext uri="{BB962C8B-B14F-4D97-AF65-F5344CB8AC3E}">
        <p14:creationId xmlns:p14="http://schemas.microsoft.com/office/powerpoint/2010/main" val="538023371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Классификация атак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2000"/>
              <a:t>Классификация атак на информационную систему может быть выполнена по нескольким признакам:</a:t>
            </a:r>
          </a:p>
          <a:p>
            <a:pPr lvl="1" eaLnBrk="1" hangingPunct="1">
              <a:lnSpc>
                <a:spcPct val="80000"/>
              </a:lnSpc>
            </a:pPr>
            <a:r>
              <a:rPr lang="ru-RU" altLang="ru-RU" sz="1800"/>
              <a:t>По месту возникновения:</a:t>
            </a:r>
          </a:p>
          <a:p>
            <a:pPr lvl="2" eaLnBrk="1" hangingPunct="1">
              <a:lnSpc>
                <a:spcPct val="80000"/>
              </a:lnSpc>
            </a:pPr>
            <a:r>
              <a:rPr lang="ru-RU" altLang="ru-RU" sz="1600"/>
              <a:t>Локальные атаки (источником данного вида атак являются пользователи и/или программы локальной системы);</a:t>
            </a:r>
          </a:p>
          <a:p>
            <a:pPr lvl="2" eaLnBrk="1" hangingPunct="1">
              <a:lnSpc>
                <a:spcPct val="80000"/>
              </a:lnSpc>
            </a:pPr>
            <a:r>
              <a:rPr lang="ru-RU" altLang="ru-RU" sz="1600"/>
              <a:t>Удаленные атаки (источником атаки выступают удаленные пользователи, сервисы или приложения);</a:t>
            </a:r>
          </a:p>
          <a:p>
            <a:pPr lvl="1" eaLnBrk="1" hangingPunct="1">
              <a:lnSpc>
                <a:spcPct val="80000"/>
              </a:lnSpc>
            </a:pPr>
            <a:r>
              <a:rPr lang="ru-RU" altLang="ru-RU" sz="1800"/>
              <a:t>По воздействию на информационную систему</a:t>
            </a:r>
          </a:p>
          <a:p>
            <a:pPr lvl="2" eaLnBrk="1" hangingPunct="1">
              <a:lnSpc>
                <a:spcPct val="80000"/>
              </a:lnSpc>
            </a:pPr>
            <a:r>
              <a:rPr lang="ru-RU" altLang="ru-RU" sz="1600"/>
              <a:t>Активные атаки (результатом воздействия которых является нарушение деятельности информационной системы);</a:t>
            </a:r>
          </a:p>
          <a:p>
            <a:pPr lvl="2" eaLnBrk="1" hangingPunct="1">
              <a:lnSpc>
                <a:spcPct val="80000"/>
              </a:lnSpc>
            </a:pPr>
            <a:r>
              <a:rPr lang="ru-RU" altLang="ru-RU" sz="1600"/>
              <a:t>Пассивные атаки (ориентированные на получение информации из системы, не нарушая функционирование информационной системы);</a:t>
            </a:r>
          </a:p>
        </p:txBody>
      </p:sp>
    </p:spTree>
    <p:extLst>
      <p:ext uri="{BB962C8B-B14F-4D97-AF65-F5344CB8AC3E}">
        <p14:creationId xmlns:p14="http://schemas.microsoft.com/office/powerpoint/2010/main" val="80437018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>
          <a:xfrm>
            <a:off x="2674939" y="214313"/>
            <a:ext cx="7793037" cy="500062"/>
          </a:xfrm>
        </p:spPr>
        <p:txBody>
          <a:bodyPr/>
          <a:lstStyle/>
          <a:p>
            <a:r>
              <a:rPr lang="ru-RU" altLang="ru-RU" sz="1600"/>
              <a:t>Дисциплина: Информационная безопасность</a:t>
            </a:r>
          </a:p>
        </p:txBody>
      </p:sp>
      <p:sp>
        <p:nvSpPr>
          <p:cNvPr id="4099" name="Содержимое 2"/>
          <p:cNvSpPr>
            <a:spLocks noGrp="1"/>
          </p:cNvSpPr>
          <p:nvPr>
            <p:ph idx="1"/>
          </p:nvPr>
        </p:nvSpPr>
        <p:spPr>
          <a:xfrm>
            <a:off x="2706688" y="928689"/>
            <a:ext cx="7772400" cy="5203825"/>
          </a:xfrm>
        </p:spPr>
        <p:txBody>
          <a:bodyPr>
            <a:normAutofit fontScale="85000" lnSpcReduction="20000"/>
          </a:bodyPr>
          <a:lstStyle/>
          <a:p>
            <a:r>
              <a:rPr lang="ru-RU" alt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Учебная дисциплина «Информационная безопасность» относится к части дисциплин по выбору образовательной </a:t>
            </a:r>
            <a:r>
              <a:rPr lang="ru-RU" alt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программы(Б.1.Б.15)федерального </a:t>
            </a:r>
            <a:r>
              <a:rPr lang="ru-RU" alt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государственного образовательного стандарта высшего образования (ФГОС ВО).</a:t>
            </a:r>
          </a:p>
          <a:p>
            <a:endParaRPr lang="ru-RU" alt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успешного освоения дисциплины должны быть сформированы компетенции </a:t>
            </a:r>
            <a:r>
              <a:rPr lang="ru-RU" alt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указанные в рабочей программе</a:t>
            </a:r>
          </a:p>
          <a:p>
            <a:r>
              <a:rPr lang="ru-RU" alt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alt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результате освоения дисциплины обучающийся должен: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Знать: </a:t>
            </a:r>
            <a:endParaRPr lang="ru-RU" alt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понятия информационной безопасности,</a:t>
            </a:r>
          </a:p>
          <a:p>
            <a:r>
              <a:rPr lang="ru-RU" alt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уровни информационной безопасности,</a:t>
            </a:r>
          </a:p>
          <a:p>
            <a:r>
              <a:rPr lang="ru-RU" alt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правовые аспекты защиты информации,</a:t>
            </a:r>
          </a:p>
          <a:p>
            <a:r>
              <a:rPr lang="ru-RU" alt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каналы утечки информации и ее защиты.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Уметь:</a:t>
            </a:r>
            <a:endParaRPr lang="ru-RU" alt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классифицировать каналы утечки информации;</a:t>
            </a:r>
          </a:p>
          <a:p>
            <a:r>
              <a:rPr lang="ru-RU" alt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применять законы, регулирующие взаимоотношения в области защиты информационных ресурсов;</a:t>
            </a:r>
          </a:p>
          <a:p>
            <a:r>
              <a:rPr lang="ru-RU" alt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применять системную защиту информации;</a:t>
            </a:r>
          </a:p>
          <a:p>
            <a:r>
              <a:rPr lang="ru-RU" alt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оформлять руководящие документы по информационной безопасности и защиты информации.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alt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Владеть: </a:t>
            </a:r>
            <a:endParaRPr lang="ru-RU" alt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навыками использования основ знаний информационной безопасности при осуществлении производственно-хозяйственной деятельности предприятия;</a:t>
            </a:r>
          </a:p>
          <a:p>
            <a:r>
              <a:rPr lang="ru-RU" alt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навыками применения требований законодательства  в сфере защиты информации.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endParaRPr lang="ru-RU" alt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alt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022697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Классификация сетевых атак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06688" y="2017714"/>
            <a:ext cx="7772400" cy="2662237"/>
          </a:xfrm>
        </p:spPr>
        <p:txBody>
          <a:bodyPr/>
          <a:lstStyle/>
          <a:p>
            <a:pPr eaLnBrk="1" hangingPunct="1"/>
            <a:r>
              <a:rPr lang="ru-RU" altLang="ru-RU"/>
              <a:t>При описании сетевых атак в общем случае используется следующее представление:</a:t>
            </a:r>
          </a:p>
          <a:p>
            <a:pPr lvl="1" eaLnBrk="1" hangingPunct="1"/>
            <a:r>
              <a:rPr lang="ru-RU" altLang="ru-RU"/>
              <a:t>существует информационный поток от отправителя (файл, пользователь, компьютер) к получателю (файл, пользователь, компьютер): </a:t>
            </a:r>
          </a:p>
        </p:txBody>
      </p:sp>
      <p:pic>
        <p:nvPicPr>
          <p:cNvPr id="22532" name="Picture 4" descr="Информационный поток"/>
          <p:cNvPicPr>
            <a:picLocks noChangeAspect="1" noChangeArrowheads="1"/>
          </p:cNvPicPr>
          <p:nvPr/>
        </p:nvPicPr>
        <p:blipFill>
          <a:blip r:embed="rId2">
            <a:lum bright="6000" contrast="-1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7575" y="4989513"/>
            <a:ext cx="5329238" cy="671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86120316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Сетевые атаки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06688" y="2017713"/>
            <a:ext cx="7772400" cy="206851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1800" b="1"/>
              <a:t>I. Пассивная атака</a:t>
            </a:r>
            <a:endParaRPr lang="ru-RU" altLang="ru-RU" sz="1800"/>
          </a:p>
          <a:p>
            <a:pPr eaLnBrk="1" hangingPunct="1">
              <a:lnSpc>
                <a:spcPct val="80000"/>
              </a:lnSpc>
            </a:pPr>
            <a:r>
              <a:rPr lang="ru-RU" altLang="ru-RU" sz="1800"/>
              <a:t>Пассивной называется такая </a:t>
            </a:r>
            <a:r>
              <a:rPr lang="ru-RU" altLang="ru-RU" sz="1800" i="1"/>
              <a:t>атака</a:t>
            </a:r>
            <a:r>
              <a:rPr lang="ru-RU" altLang="ru-RU" sz="1800"/>
              <a:t>, при которой </a:t>
            </a:r>
            <a:r>
              <a:rPr lang="ru-RU" altLang="ru-RU" sz="1800" i="1"/>
              <a:t>противник</a:t>
            </a:r>
            <a:r>
              <a:rPr lang="ru-RU" altLang="ru-RU" sz="1800"/>
              <a:t> не имеет возможности модифицировать передаваемые сообщения и вставлять в информационный канал между отправителем и получателем свои сообщения. Целью </a:t>
            </a:r>
            <a:r>
              <a:rPr lang="ru-RU" altLang="ru-RU" sz="1800" i="1"/>
              <a:t>пассивной атаки</a:t>
            </a:r>
            <a:r>
              <a:rPr lang="ru-RU" altLang="ru-RU" sz="1800"/>
              <a:t> может быть только прослушивание передаваемых сообщений и анализ трафика.</a:t>
            </a:r>
          </a:p>
        </p:txBody>
      </p:sp>
      <p:pic>
        <p:nvPicPr>
          <p:cNvPr id="23556" name="Picture 4" descr="Пассивная атака"/>
          <p:cNvPicPr>
            <a:picLocks noChangeAspect="1" noChangeArrowheads="1"/>
          </p:cNvPicPr>
          <p:nvPr/>
        </p:nvPicPr>
        <p:blipFill>
          <a:blip r:embed="rId2">
            <a:lum bright="-6000" contrast="18000"/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0239" y="3789364"/>
            <a:ext cx="5616575" cy="2027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7663771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Сетевые атаки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1600"/>
              <a:t>Активной называется такая </a:t>
            </a:r>
            <a:r>
              <a:rPr lang="ru-RU" altLang="ru-RU" sz="1600" i="1"/>
              <a:t>атака</a:t>
            </a:r>
            <a:r>
              <a:rPr lang="ru-RU" altLang="ru-RU" sz="1600"/>
              <a:t>, при которой </a:t>
            </a:r>
            <a:r>
              <a:rPr lang="ru-RU" altLang="ru-RU" sz="1600" i="1"/>
              <a:t>противник</a:t>
            </a:r>
            <a:r>
              <a:rPr lang="ru-RU" altLang="ru-RU" sz="1600"/>
              <a:t> имеет возможность модифицировать передаваемые сообщения и вставлять свои сообщения. Различают следующие типы </a:t>
            </a:r>
            <a:r>
              <a:rPr lang="ru-RU" altLang="ru-RU" sz="1600" i="1"/>
              <a:t>активных атак</a:t>
            </a:r>
            <a:r>
              <a:rPr lang="ru-RU" altLang="ru-RU" sz="1600"/>
              <a:t>: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600" b="1"/>
              <a:t>Отказ в обслуживании</a:t>
            </a:r>
            <a:r>
              <a:rPr lang="ru-RU" altLang="ru-RU" sz="1600"/>
              <a:t> - </a:t>
            </a:r>
            <a:r>
              <a:rPr lang="ru-RU" altLang="ru-RU" sz="1600" i="1"/>
              <a:t>DoS-атака (Denial of Service)</a:t>
            </a:r>
          </a:p>
          <a:p>
            <a:pPr lvl="1" eaLnBrk="1" hangingPunct="1">
              <a:lnSpc>
                <a:spcPct val="80000"/>
              </a:lnSpc>
            </a:pPr>
            <a:r>
              <a:rPr lang="ru-RU" altLang="ru-RU" sz="1400"/>
              <a:t> Отказ в обслуживании нарушает нормальное функционирование сетевых сервисов. </a:t>
            </a:r>
            <a:r>
              <a:rPr lang="ru-RU" altLang="ru-RU" sz="1400" i="1"/>
              <a:t>Противник</a:t>
            </a:r>
            <a:r>
              <a:rPr lang="ru-RU" altLang="ru-RU" sz="1400"/>
              <a:t> может перехватывать все сообщения, направляемые определенному адресату. Другим примером подобной </a:t>
            </a:r>
            <a:r>
              <a:rPr lang="ru-RU" altLang="ru-RU" sz="1400" i="1"/>
              <a:t>атаки</a:t>
            </a:r>
            <a:r>
              <a:rPr lang="ru-RU" altLang="ru-RU" sz="1400"/>
              <a:t> является создание значительного трафика, в результате чего сетевой сервис не сможет обрабатывать запросы законных клиентов. </a:t>
            </a:r>
          </a:p>
          <a:p>
            <a:pPr lvl="1" eaLnBrk="1" hangingPunct="1">
              <a:lnSpc>
                <a:spcPct val="80000"/>
              </a:lnSpc>
            </a:pPr>
            <a:r>
              <a:rPr lang="ru-RU" altLang="ru-RU" sz="1400"/>
              <a:t>Классическим примером такой </a:t>
            </a:r>
            <a:r>
              <a:rPr lang="ru-RU" altLang="ru-RU" sz="1400" i="1"/>
              <a:t>атаки</a:t>
            </a:r>
            <a:r>
              <a:rPr lang="ru-RU" altLang="ru-RU" sz="1400"/>
              <a:t> в сетях TCP/IP является SYN-атака, при которой нарушитель посылает пакеты, инициирующие установление ТСР-соединения, но не посылает пакеты, завершающие установление этого соединения. </a:t>
            </a:r>
          </a:p>
          <a:p>
            <a:pPr lvl="1" eaLnBrk="1" hangingPunct="1">
              <a:lnSpc>
                <a:spcPct val="80000"/>
              </a:lnSpc>
            </a:pPr>
            <a:r>
              <a:rPr lang="ru-RU" altLang="ru-RU" sz="1400"/>
              <a:t>В результате может произойти переполнение памяти на сервере, и серверу не удастся установить соединение с законными пользователями.</a:t>
            </a:r>
          </a:p>
          <a:p>
            <a:pPr eaLnBrk="1" hangingPunct="1">
              <a:lnSpc>
                <a:spcPct val="80000"/>
              </a:lnSpc>
            </a:pPr>
            <a:endParaRPr lang="ru-RU" altLang="ru-RU" sz="1600"/>
          </a:p>
        </p:txBody>
      </p:sp>
      <p:pic>
        <p:nvPicPr>
          <p:cNvPr id="24580" name="Picture 4" descr="DoS-атак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3114" y="5229225"/>
            <a:ext cx="5329237" cy="78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30219380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Сетевые атаки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06688" y="2017714"/>
            <a:ext cx="7772400" cy="180657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2400" b="1"/>
              <a:t>Модификация потока данных</a:t>
            </a:r>
            <a:r>
              <a:rPr lang="ru-RU" altLang="ru-RU" sz="2400"/>
              <a:t> - </a:t>
            </a:r>
            <a:r>
              <a:rPr lang="ru-RU" altLang="ru-RU" sz="2400" i="1"/>
              <a:t>атака "man in the middle"</a:t>
            </a:r>
            <a:r>
              <a:rPr lang="ru-RU" altLang="ru-RU" sz="2400"/>
              <a:t>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400"/>
              <a:t>Модификация потока данных означает либо изменение содержимого пересылаемого сообщения, либо изменение порядка сообщений.</a:t>
            </a:r>
          </a:p>
          <a:p>
            <a:pPr eaLnBrk="1" hangingPunct="1">
              <a:lnSpc>
                <a:spcPct val="80000"/>
              </a:lnSpc>
            </a:pPr>
            <a:endParaRPr lang="ru-RU" altLang="ru-RU" sz="2400"/>
          </a:p>
        </p:txBody>
      </p:sp>
      <p:pic>
        <p:nvPicPr>
          <p:cNvPr id="25604" name="Picture 4" descr="Атака &quot;man in the middle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0239" y="3716339"/>
            <a:ext cx="5832475" cy="210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90654934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Сетевые атаки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06688" y="2017714"/>
            <a:ext cx="7772400" cy="18065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sz="2400" b="1"/>
              <a:t>Создание ложного потока (фальсификация)</a:t>
            </a:r>
            <a:r>
              <a:rPr lang="ru-RU" altLang="ru-RU" sz="2400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400" i="1"/>
              <a:t>Фальсификация</a:t>
            </a:r>
            <a:r>
              <a:rPr lang="ru-RU" altLang="ru-RU" sz="2400"/>
              <a:t> (нарушение аутентичности) означает попытку одного субъекта выдать себя за другого</a:t>
            </a:r>
          </a:p>
          <a:p>
            <a:pPr eaLnBrk="1" hangingPunct="1">
              <a:lnSpc>
                <a:spcPct val="90000"/>
              </a:lnSpc>
            </a:pPr>
            <a:endParaRPr lang="ru-RU" altLang="ru-RU" sz="2400"/>
          </a:p>
        </p:txBody>
      </p:sp>
      <p:pic>
        <p:nvPicPr>
          <p:cNvPr id="26628" name="Picture 4" descr="Создание ложного поток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1676" y="3849689"/>
            <a:ext cx="5616575" cy="2027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6457661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4000"/>
              <a:t>Подходы к обеспечению информационной безопасности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2000"/>
              <a:t>Для защиты АИС могут быть сформулированы следующие положения:</a:t>
            </a:r>
          </a:p>
          <a:p>
            <a:pPr lvl="1" eaLnBrk="1" hangingPunct="1">
              <a:lnSpc>
                <a:spcPct val="80000"/>
              </a:lnSpc>
            </a:pPr>
            <a:r>
              <a:rPr lang="ru-RU" altLang="ru-RU" sz="2000"/>
              <a:t>Информационная безопасность основывается на положениях и требованиях существующих законов, стандартов и нормативно-методических документов;</a:t>
            </a:r>
          </a:p>
          <a:p>
            <a:pPr lvl="1" eaLnBrk="1" hangingPunct="1">
              <a:lnSpc>
                <a:spcPct val="80000"/>
              </a:lnSpc>
            </a:pPr>
            <a:r>
              <a:rPr lang="ru-RU" altLang="ru-RU" sz="2000"/>
              <a:t>Информационная безопасность АИС обеспечивается комплексом программно-технических средств и поддерживающих их организационных мероприятий;</a:t>
            </a:r>
          </a:p>
          <a:p>
            <a:pPr lvl="1" eaLnBrk="1" hangingPunct="1">
              <a:lnSpc>
                <a:spcPct val="80000"/>
              </a:lnSpc>
            </a:pPr>
            <a:r>
              <a:rPr lang="ru-RU" altLang="ru-RU" sz="2000"/>
              <a:t>Информационная безопасность АИС должна обеспечиваться на всех этапах технологической обработки данных и во всех режимах функционирования, в том числе при проведении ремонтных и регламентных работ;</a:t>
            </a:r>
          </a:p>
        </p:txBody>
      </p:sp>
    </p:spTree>
    <p:extLst>
      <p:ext uri="{BB962C8B-B14F-4D97-AF65-F5344CB8AC3E}">
        <p14:creationId xmlns:p14="http://schemas.microsoft.com/office/powerpoint/2010/main" val="306359987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4000"/>
              <a:t>Подходы к обеспечению информационной безопасности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2000"/>
              <a:t>Для защиты АИС могут быть сформулированы следующие положения:</a:t>
            </a:r>
          </a:p>
          <a:p>
            <a:pPr lvl="1" eaLnBrk="1" hangingPunct="1">
              <a:lnSpc>
                <a:spcPct val="80000"/>
              </a:lnSpc>
            </a:pPr>
            <a:r>
              <a:rPr lang="ru-RU" altLang="ru-RU" sz="2000"/>
              <a:t>Программно-технические средства защиты не должны существенно ухудшать основные функциональные характеристики АИС;</a:t>
            </a:r>
          </a:p>
          <a:p>
            <a:pPr lvl="1" eaLnBrk="1" hangingPunct="1">
              <a:lnSpc>
                <a:spcPct val="80000"/>
              </a:lnSpc>
            </a:pPr>
            <a:r>
              <a:rPr lang="ru-RU" altLang="ru-RU" sz="2000"/>
              <a:t>Неотъемлемой частью работ по информационной безопасности является оценка эффективности средств защиты, осуществляемая по методике, учитывающей всю совокупность технических характеристик оцениваемого объекта, включая технические решения и практическую реализацию;</a:t>
            </a:r>
          </a:p>
          <a:p>
            <a:pPr lvl="1" eaLnBrk="1" hangingPunct="1">
              <a:lnSpc>
                <a:spcPct val="80000"/>
              </a:lnSpc>
            </a:pPr>
            <a:r>
              <a:rPr lang="ru-RU" altLang="ru-RU" sz="2000"/>
              <a:t>Защита АИС должна предусматривать контроль эффективности средств защиты. Этот контроль может быть периодическим или инициируемым по мере необходимости пользователем АИС.</a:t>
            </a:r>
          </a:p>
        </p:txBody>
      </p:sp>
    </p:spTree>
    <p:extLst>
      <p:ext uri="{BB962C8B-B14F-4D97-AF65-F5344CB8AC3E}">
        <p14:creationId xmlns:p14="http://schemas.microsoft.com/office/powerpoint/2010/main" val="295437547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4000"/>
              <a:t>Принципы обеспечения информационной безопасности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/>
              <a:t>Системность;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/>
              <a:t>Комплексность;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/>
              <a:t>Непрерывность защиты;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/>
              <a:t>Разумная достаточность;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/>
              <a:t>Гибкость управления и применения;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/>
              <a:t>Открытость алгоритмов и механизмом защиты;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/>
              <a:t>Простота применения защитных мер и средств.</a:t>
            </a:r>
          </a:p>
        </p:txBody>
      </p:sp>
    </p:spTree>
    <p:extLst>
      <p:ext uri="{BB962C8B-B14F-4D97-AF65-F5344CB8AC3E}">
        <p14:creationId xmlns:p14="http://schemas.microsoft.com/office/powerpoint/2010/main" val="137209075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Системность средств защиты информации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/>
              <a:t>Системность при выработке и реализации систем защиты информации предполагает определение возможных угроз информационной безопасности и выбор методов и средств, направленных на противодействие данного комплексу угроз.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/>
              <a:t>Решения должны иметь системный характер, то есть включать набор мероприятий противодействующий всему комплексу угроз.</a:t>
            </a:r>
          </a:p>
        </p:txBody>
      </p:sp>
    </p:spTree>
    <p:extLst>
      <p:ext uri="{BB962C8B-B14F-4D97-AF65-F5344CB8AC3E}">
        <p14:creationId xmlns:p14="http://schemas.microsoft.com/office/powerpoint/2010/main" val="385194379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Комплексность систем защиты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При решение вопросов обеспечения  информационной безопасности необходимо ориентироваться на весь набор средств защиты данных – программные, технические, правовые, организационные и т.д.</a:t>
            </a:r>
          </a:p>
        </p:txBody>
      </p:sp>
    </p:spTree>
    <p:extLst>
      <p:ext uri="{BB962C8B-B14F-4D97-AF65-F5344CB8AC3E}">
        <p14:creationId xmlns:p14="http://schemas.microsoft.com/office/powerpoint/2010/main" val="31197757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>
          <a:xfrm>
            <a:off x="2674939" y="214314"/>
            <a:ext cx="7793037" cy="714375"/>
          </a:xfrm>
        </p:spPr>
        <p:txBody>
          <a:bodyPr/>
          <a:lstStyle/>
          <a:p>
            <a:r>
              <a:rPr lang="ru-RU" altLang="ru-RU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и содержание дисциплины (модуля) </a:t>
            </a:r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3" name="Содержимое 2"/>
          <p:cNvSpPr>
            <a:spLocks noGrp="1"/>
          </p:cNvSpPr>
          <p:nvPr>
            <p:ph idx="1"/>
          </p:nvPr>
        </p:nvSpPr>
        <p:spPr>
          <a:xfrm>
            <a:off x="2024064" y="2017713"/>
            <a:ext cx="8455025" cy="41148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Данные по рабочему учебному плану: 72 час.,  2 </a:t>
            </a:r>
            <a:r>
              <a:rPr lang="ru-RU" alt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зачет.ед</a:t>
            </a: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лекции -</a:t>
            </a:r>
            <a:r>
              <a:rPr lang="ru-RU" alt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  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Лекции  (</a:t>
            </a:r>
            <a:r>
              <a:rPr lang="ru-RU" alt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1-8)</a:t>
            </a:r>
            <a:endParaRPr lang="ru-RU" alt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лабораторные </a:t>
            </a:r>
            <a:r>
              <a:rPr lang="ru-RU" alt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32 час.</a:t>
            </a:r>
          </a:p>
          <a:p>
            <a:r>
              <a:rPr lang="ru-RU" alt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 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контроля: Отчеты по контрольным точкам и в конце семестра-  </a:t>
            </a:r>
            <a:r>
              <a:rPr lang="ru-RU" alt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ЭКЗАМЕН</a:t>
            </a:r>
            <a:endParaRPr lang="ru-RU" alt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None/>
            </a:pP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Модуль №1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Общая характеристика информационной безопасности. Угроза (утечка) информации.</a:t>
            </a:r>
          </a:p>
          <a:p>
            <a:pPr algn="just">
              <a:buFont typeface="Wingdings" panose="05000000000000000000" pitchFamily="2" charset="2"/>
              <a:buNone/>
            </a:pP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Модуль № 2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Уровни информационной безопасности.</a:t>
            </a:r>
          </a:p>
          <a:p>
            <a:pPr algn="just">
              <a:buFont typeface="Wingdings" panose="05000000000000000000" pitchFamily="2" charset="2"/>
              <a:buNone/>
            </a:pP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Модуль: № 3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Защита информационных ресурсов.</a:t>
            </a:r>
          </a:p>
          <a:p>
            <a:endParaRPr lang="ru-RU" altLang="ru-RU" dirty="0" smtClean="0"/>
          </a:p>
        </p:txBody>
      </p:sp>
    </p:spTree>
    <p:extLst>
      <p:ext uri="{BB962C8B-B14F-4D97-AF65-F5344CB8AC3E}">
        <p14:creationId xmlns:p14="http://schemas.microsoft.com/office/powerpoint/2010/main" val="239913309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Разумная достаточность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/>
              <a:t>Построение и обслуживание систем информационной безопасности требует определенных, подчас значительных, средств. Вместе с тем невозможно создание все объемлемой системы защиты.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/>
              <a:t>При выборе системы защиты необходимо найти компромисс между затратами на защиту информационных объектов и возможными потерями при реализации информационных угроз.</a:t>
            </a:r>
          </a:p>
          <a:p>
            <a:pPr eaLnBrk="1" hangingPunct="1">
              <a:lnSpc>
                <a:spcPct val="90000"/>
              </a:lnSpc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7647623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Гибкость управления и применения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Угрозы информационной безопасности многогранны и заранее не определены. Для успешного противодействия необходимо наличие возможности изменения применяемых средств, оперативного включения или исключения используемых средств защиты данных, добавления новых механизмов защиты.</a:t>
            </a:r>
          </a:p>
        </p:txBody>
      </p:sp>
    </p:spTree>
    <p:extLst>
      <p:ext uri="{BB962C8B-B14F-4D97-AF65-F5344CB8AC3E}">
        <p14:creationId xmlns:p14="http://schemas.microsoft.com/office/powerpoint/2010/main" val="67155006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Открытость алгоритмов и механизмов защиты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/>
              <a:t>Средства информационной безопасности сами могут представлять собой угрозу информационной системе или объекту. Для предотвращения такого класса угроз требуют, чтобы алгоритмы и механизмы защиты допускали независимую проверку на безопасность и следование стандартов, а также на возможность их применение в совокупности с другими средствами защиты данных.</a:t>
            </a:r>
          </a:p>
        </p:txBody>
      </p:sp>
    </p:spTree>
    <p:extLst>
      <p:ext uri="{BB962C8B-B14F-4D97-AF65-F5344CB8AC3E}">
        <p14:creationId xmlns:p14="http://schemas.microsoft.com/office/powerpoint/2010/main" val="379911396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Простота применения защитных мер и средств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2200"/>
              <a:t>При проектировании систем защиты информации необходимо помнить, что реализация предлагаемых мер и средств будет проводится пользователями (часто не являющихся специалистами в области ИБ).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200"/>
              <a:t>Поэтому для повышения эффективности мер защиты необходимо, чтобы алгоритм работы с ними был понятен пользователю. Кроме того, используемые средства и механизмы информационной безопасности не должны нарушать нормальную работу пользователя с автоматизированной системой (резко снижать производительность, повышать сложность работы и т.п.).</a:t>
            </a:r>
          </a:p>
        </p:txBody>
      </p:sp>
    </p:spTree>
    <p:extLst>
      <p:ext uri="{BB962C8B-B14F-4D97-AF65-F5344CB8AC3E}">
        <p14:creationId xmlns:p14="http://schemas.microsoft.com/office/powerpoint/2010/main" val="306511919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Методы обеспечения ИБ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1800"/>
              <a:t>Рассмотрим пример классификации методов, используемых для обеспечения информационной безопасности:</a:t>
            </a:r>
            <a:endParaRPr lang="ru-RU" altLang="ru-RU" sz="1800" b="1"/>
          </a:p>
          <a:p>
            <a:pPr lvl="1" eaLnBrk="1" hangingPunct="1">
              <a:lnSpc>
                <a:spcPct val="80000"/>
              </a:lnSpc>
            </a:pPr>
            <a:r>
              <a:rPr lang="ru-RU" altLang="ru-RU" sz="1600" b="1"/>
              <a:t>препятствие</a:t>
            </a:r>
            <a:r>
              <a:rPr lang="ru-RU" altLang="ru-RU" sz="1600"/>
              <a:t> – метод физического преграждения пути злоумышленнику к информации;</a:t>
            </a:r>
            <a:endParaRPr lang="ru-RU" altLang="ru-RU" sz="1600" b="1"/>
          </a:p>
          <a:p>
            <a:pPr lvl="1" eaLnBrk="1" hangingPunct="1">
              <a:lnSpc>
                <a:spcPct val="80000"/>
              </a:lnSpc>
            </a:pPr>
            <a:r>
              <a:rPr lang="ru-RU" altLang="ru-RU" sz="1600" b="1"/>
              <a:t>управление доступом</a:t>
            </a:r>
            <a:r>
              <a:rPr lang="ru-RU" altLang="ru-RU" sz="1600"/>
              <a:t> – метод защиты с помощью регулирования использования информационных ресурсов системы;</a:t>
            </a:r>
            <a:endParaRPr lang="ru-RU" altLang="ru-RU" sz="1600" b="1"/>
          </a:p>
          <a:p>
            <a:pPr lvl="1" eaLnBrk="1" hangingPunct="1">
              <a:lnSpc>
                <a:spcPct val="80000"/>
              </a:lnSpc>
            </a:pPr>
            <a:r>
              <a:rPr lang="ru-RU" altLang="ru-RU" sz="1600" b="1"/>
              <a:t>маскировка</a:t>
            </a:r>
            <a:r>
              <a:rPr lang="ru-RU" altLang="ru-RU" sz="1600"/>
              <a:t> – метод защиты информации путем ее криптографического преобразования;</a:t>
            </a:r>
            <a:endParaRPr lang="ru-RU" altLang="ru-RU" sz="1600" b="1"/>
          </a:p>
          <a:p>
            <a:pPr lvl="1" eaLnBrk="1" hangingPunct="1">
              <a:lnSpc>
                <a:spcPct val="80000"/>
              </a:lnSpc>
            </a:pPr>
            <a:r>
              <a:rPr lang="ru-RU" altLang="ru-RU" sz="1600" b="1"/>
              <a:t>регламентация</a:t>
            </a:r>
            <a:r>
              <a:rPr lang="ru-RU" altLang="ru-RU" sz="1600"/>
              <a:t> – метод защиты информации, создающий условия автоматизированной обработки, при которых возможности несанкционированного доступа сводится к минимуму;</a:t>
            </a:r>
            <a:endParaRPr lang="ru-RU" altLang="ru-RU" sz="1600" b="1"/>
          </a:p>
          <a:p>
            <a:pPr lvl="1" eaLnBrk="1" hangingPunct="1">
              <a:lnSpc>
                <a:spcPct val="80000"/>
              </a:lnSpc>
            </a:pPr>
            <a:r>
              <a:rPr lang="ru-RU" altLang="ru-RU" sz="1600" b="1"/>
              <a:t>принуждение</a:t>
            </a:r>
            <a:r>
              <a:rPr lang="ru-RU" altLang="ru-RU" sz="1600"/>
              <a:t> – метод защиты, при котором персонал вынужден соблюдать правила обработки, передачи и использования информации;</a:t>
            </a:r>
            <a:endParaRPr lang="ru-RU" altLang="ru-RU" sz="1600" b="1"/>
          </a:p>
          <a:p>
            <a:pPr lvl="1" eaLnBrk="1" hangingPunct="1">
              <a:lnSpc>
                <a:spcPct val="80000"/>
              </a:lnSpc>
            </a:pPr>
            <a:r>
              <a:rPr lang="ru-RU" altLang="ru-RU" sz="1600" b="1"/>
              <a:t>побуждение</a:t>
            </a:r>
            <a:r>
              <a:rPr lang="ru-RU" altLang="ru-RU" sz="1600"/>
              <a:t> – метод защиты, при котором пользователь побуждается не нарушать режимы обработки, передачи и использования информации за счет соблюдения этических и моральных норм.</a:t>
            </a:r>
          </a:p>
        </p:txBody>
      </p:sp>
    </p:spTree>
    <p:extLst>
      <p:ext uri="{BB962C8B-B14F-4D97-AF65-F5344CB8AC3E}">
        <p14:creationId xmlns:p14="http://schemas.microsoft.com/office/powerpoint/2010/main" val="74203128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Средства защиты информационных систем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1600"/>
              <a:t>Такие средства могут быть классифицированы   по следующим признакам:</a:t>
            </a:r>
            <a:endParaRPr lang="ru-RU" altLang="ru-RU" sz="1600" b="1"/>
          </a:p>
          <a:p>
            <a:pPr lvl="1" eaLnBrk="1" hangingPunct="1">
              <a:lnSpc>
                <a:spcPct val="80000"/>
              </a:lnSpc>
            </a:pPr>
            <a:r>
              <a:rPr lang="ru-RU" altLang="ru-RU" sz="1600" b="1"/>
              <a:t>технические средства </a:t>
            </a:r>
            <a:r>
              <a:rPr lang="ru-RU" altLang="ru-RU" sz="1600"/>
              <a:t>– различные электрические, электронные и компьютерные устройства;</a:t>
            </a:r>
            <a:endParaRPr lang="ru-RU" altLang="ru-RU" sz="1600" b="1"/>
          </a:p>
          <a:p>
            <a:pPr lvl="1" eaLnBrk="1" hangingPunct="1">
              <a:lnSpc>
                <a:spcPct val="80000"/>
              </a:lnSpc>
            </a:pPr>
            <a:r>
              <a:rPr lang="ru-RU" altLang="ru-RU" sz="1600" b="1"/>
              <a:t>физические средства </a:t>
            </a:r>
            <a:r>
              <a:rPr lang="ru-RU" altLang="ru-RU" sz="1600"/>
              <a:t>– реализуются в виде автономных устройств и систем;</a:t>
            </a:r>
            <a:endParaRPr lang="ru-RU" altLang="ru-RU" sz="1600" b="1"/>
          </a:p>
          <a:p>
            <a:pPr lvl="1" eaLnBrk="1" hangingPunct="1">
              <a:lnSpc>
                <a:spcPct val="80000"/>
              </a:lnSpc>
            </a:pPr>
            <a:r>
              <a:rPr lang="ru-RU" altLang="ru-RU" sz="1600" b="1"/>
              <a:t>программные средства </a:t>
            </a:r>
            <a:r>
              <a:rPr lang="ru-RU" altLang="ru-RU" sz="1600"/>
              <a:t>– программное обеспечение, предназначенное для выполнения функций защиты информации;</a:t>
            </a:r>
            <a:endParaRPr lang="ru-RU" altLang="ru-RU" sz="1600" b="1"/>
          </a:p>
          <a:p>
            <a:pPr lvl="1" eaLnBrk="1" hangingPunct="1">
              <a:lnSpc>
                <a:spcPct val="80000"/>
              </a:lnSpc>
            </a:pPr>
            <a:r>
              <a:rPr lang="ru-RU" altLang="ru-RU" sz="1600" b="1"/>
              <a:t>криптографические средства </a:t>
            </a:r>
            <a:r>
              <a:rPr lang="ru-RU" altLang="ru-RU" sz="1600"/>
              <a:t>– математические алгоритмы, обеспечивающие преобразования данных для решения задач информационной безопасности;</a:t>
            </a:r>
            <a:endParaRPr lang="ru-RU" altLang="ru-RU" sz="1600" b="1"/>
          </a:p>
          <a:p>
            <a:pPr lvl="1" eaLnBrk="1" hangingPunct="1">
              <a:lnSpc>
                <a:spcPct val="80000"/>
              </a:lnSpc>
            </a:pPr>
            <a:r>
              <a:rPr lang="ru-RU" altLang="ru-RU" sz="1600" b="1"/>
              <a:t>организационные средства </a:t>
            </a:r>
            <a:r>
              <a:rPr lang="ru-RU" altLang="ru-RU" sz="1600"/>
              <a:t>– совокупность организационно-технических и организационно-правовых мероприятий;</a:t>
            </a:r>
            <a:endParaRPr lang="ru-RU" altLang="ru-RU" sz="1600" b="1"/>
          </a:p>
          <a:p>
            <a:pPr lvl="1" eaLnBrk="1" hangingPunct="1">
              <a:lnSpc>
                <a:spcPct val="80000"/>
              </a:lnSpc>
            </a:pPr>
            <a:r>
              <a:rPr lang="ru-RU" altLang="ru-RU" sz="1600" b="1"/>
              <a:t>морально-этические средства </a:t>
            </a:r>
            <a:r>
              <a:rPr lang="ru-RU" altLang="ru-RU" sz="1600"/>
              <a:t>– реализуются в виде норм, сложившихся по мере распространения ЭВМ и информационных технологий;</a:t>
            </a:r>
            <a:endParaRPr lang="ru-RU" altLang="ru-RU" sz="1600" b="1"/>
          </a:p>
          <a:p>
            <a:pPr lvl="1" eaLnBrk="1" hangingPunct="1">
              <a:lnSpc>
                <a:spcPct val="80000"/>
              </a:lnSpc>
            </a:pPr>
            <a:r>
              <a:rPr lang="ru-RU" altLang="ru-RU" sz="1600" b="1"/>
              <a:t>законодательные средства </a:t>
            </a:r>
            <a:r>
              <a:rPr lang="ru-RU" altLang="ru-RU" sz="1600"/>
              <a:t>– совокупность законодательных актов, регламентирующих правила пользования ИС, обработку и передачу информации.</a:t>
            </a:r>
          </a:p>
        </p:txBody>
      </p:sp>
    </p:spTree>
    <p:extLst>
      <p:ext uri="{BB962C8B-B14F-4D97-AF65-F5344CB8AC3E}">
        <p14:creationId xmlns:p14="http://schemas.microsoft.com/office/powerpoint/2010/main" val="291335120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Непрерывность защиты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/>
              <a:t>Непрерывность защиты предполагает, что комплекс мероприятий по обеспечению информационной безопасности должен быть непрерывен во времени и пространстве.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/>
              <a:t>Защита информационных объектов должна обеспечиваться и при выполнении регламентных и ремонтных работ, во время настройки и конфигурирования информационных систем и сервисов.</a:t>
            </a:r>
          </a:p>
        </p:txBody>
      </p:sp>
    </p:spTree>
    <p:extLst>
      <p:ext uri="{BB962C8B-B14F-4D97-AF65-F5344CB8AC3E}">
        <p14:creationId xmlns:p14="http://schemas.microsoft.com/office/powerpoint/2010/main" val="41616377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mtClean="0"/>
              <a:t>Требования</a:t>
            </a:r>
          </a:p>
        </p:txBody>
      </p:sp>
      <p:sp>
        <p:nvSpPr>
          <p:cNvPr id="6147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altLang="ru-RU" dirty="0" smtClean="0"/>
              <a:t>1. Конспект.</a:t>
            </a:r>
          </a:p>
          <a:p>
            <a:r>
              <a:rPr lang="ru-RU" altLang="ru-RU" dirty="0" smtClean="0"/>
              <a:t>2. Все отчеты по ПЗ и ЛР.</a:t>
            </a:r>
          </a:p>
          <a:p>
            <a:r>
              <a:rPr lang="ru-RU" altLang="ru-RU" dirty="0" smtClean="0"/>
              <a:t>3. Защита всех отчетностей.</a:t>
            </a:r>
          </a:p>
          <a:p>
            <a:r>
              <a:rPr lang="ru-RU" altLang="ru-RU" dirty="0" smtClean="0"/>
              <a:t>4. Посещение (всех видов занятий).</a:t>
            </a:r>
          </a:p>
          <a:p>
            <a:r>
              <a:rPr lang="ru-RU" altLang="ru-RU" dirty="0" smtClean="0"/>
              <a:t>5. Внешний вид.</a:t>
            </a:r>
          </a:p>
          <a:p>
            <a:r>
              <a:rPr lang="ru-RU" altLang="ru-RU" dirty="0" smtClean="0"/>
              <a:t>6. Дисциплина на занятиях.</a:t>
            </a:r>
          </a:p>
          <a:p>
            <a:r>
              <a:rPr lang="ru-RU" altLang="ru-RU" dirty="0" smtClean="0"/>
              <a:t>7. Допуск. </a:t>
            </a:r>
            <a:r>
              <a:rPr lang="ru-RU" altLang="ru-RU" dirty="0" smtClean="0"/>
              <a:t>Сдача экзамена</a:t>
            </a:r>
            <a:endParaRPr lang="ru-RU" altLang="ru-RU" dirty="0" smtClean="0"/>
          </a:p>
        </p:txBody>
      </p:sp>
    </p:spTree>
    <p:extLst>
      <p:ext uri="{BB962C8B-B14F-4D97-AF65-F5344CB8AC3E}">
        <p14:creationId xmlns:p14="http://schemas.microsoft.com/office/powerpoint/2010/main" val="33017001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2674939" y="214314"/>
            <a:ext cx="7793037" cy="928687"/>
          </a:xfrm>
        </p:spPr>
        <p:txBody>
          <a:bodyPr/>
          <a:lstStyle/>
          <a:p>
            <a:r>
              <a:rPr lang="ru-RU" altLang="ru-RU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Учебно-методическое обеспечение дисциплины (модуля)</a:t>
            </a:r>
            <a:endParaRPr lang="ru-RU" altLang="ru-RU" sz="2800"/>
          </a:p>
        </p:txBody>
      </p:sp>
      <p:sp>
        <p:nvSpPr>
          <p:cNvPr id="7171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altLang="ru-RU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а) основная литература:</a:t>
            </a:r>
            <a:endParaRPr lang="ru-RU" altLang="ru-RU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ru-RU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1.    Куняев, Н. Н.    Конфиденциальное делопроизводство и защищенный электронный документооборот : учебник для студентов вузов по направлениям: 032000 "Документоведение и архивоведение", 080500 "Менеджмент", 090100 "Информ. безопасность", 032001 "Документоведение и документац. обеспечение упр.", 080507 "Менеджмент орг.", 090103 "Орг. и технология защиты информации" / под общ. ред. Н. Н. Куняева. - М. : Логос, 2011. - 452 с. - (Новая университетская библиотека. Гр.). - ISBN 978-5-98704-541-1. </a:t>
            </a:r>
          </a:p>
          <a:p>
            <a:r>
              <a:rPr lang="ru-RU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2. ЭБС Лань Шаньгин, В.Ф. Информационная безопасность [Электронный ресурс] : учебное пособие. — Электрон. дан. — М. : ДМК Пресс, 2014. — 702 с.</a:t>
            </a:r>
          </a:p>
          <a:p>
            <a:r>
              <a:rPr lang="ru-RU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3. ЭБС Лань Бирюков, А.А. Информационная безопасность: защита и нападение. [Электронный ресурс] : учебник. — Электрон. дан. — М. : ДМК Пресс, 2012. — 474 с.</a:t>
            </a:r>
          </a:p>
          <a:p>
            <a:endParaRPr lang="ru-RU" altLang="ru-RU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altLang="ru-RU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altLang="ru-RU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29931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381250" y="0"/>
            <a:ext cx="7905750" cy="642938"/>
          </a:xfrm>
        </p:spPr>
        <p:txBody>
          <a:bodyPr/>
          <a:lstStyle/>
          <a:p>
            <a:pPr algn="ctr" eaLnBrk="1" hangingPunct="1"/>
            <a:r>
              <a:rPr lang="ru-RU" altLang="ru-RU" sz="280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Информационная безопасность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38375" y="928689"/>
            <a:ext cx="8072438" cy="5500687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ru-RU" altLang="ru-RU" smtClean="0"/>
              <a:t>Лекция 1</a:t>
            </a:r>
          </a:p>
          <a:p>
            <a:pPr eaLnBrk="1" hangingPunct="1"/>
            <a:r>
              <a:rPr lang="ru-RU" altLang="ru-RU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ТЕМА: ПОНЯТИЕ ИНФОРМАЦИОННОЙ БЕЗОПАСНОСТИ. ОСНОВНЫЕ СОСТАВЛЯЮЩИЕ. ВАЖНОСТЬ ПРОБЛЕМЫ</a:t>
            </a:r>
            <a:r>
              <a:rPr lang="ru-RU" altLang="ru-RU" sz="280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eaLnBrk="1" hangingPunct="1"/>
            <a:endParaRPr lang="ru-RU" altLang="ru-RU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1. Конфиденциальность информации.</a:t>
            </a:r>
            <a:endParaRPr lang="ru-RU" alt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2. Целостность информации</a:t>
            </a:r>
            <a:r>
              <a:rPr lang="ru-RU" altLang="ru-RU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ru-RU" altLang="ru-RU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Доступность информации.</a:t>
            </a:r>
            <a:endParaRPr lang="ru-RU" alt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4. Понятие информационной безопасности.</a:t>
            </a:r>
          </a:p>
          <a:p>
            <a:pPr algn="just"/>
            <a:r>
              <a:rPr lang="ru-RU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5.Основные составляющие информационной безопасности</a:t>
            </a:r>
          </a:p>
          <a:p>
            <a:pPr algn="just"/>
            <a:r>
              <a:rPr lang="ru-RU" altLang="ru-RU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eaLnBrk="1" hangingPunct="1"/>
            <a:endParaRPr lang="ru-RU" altLang="ru-RU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954359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Понятие информационной безопасности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sz="2400"/>
              <a:t>Под </a:t>
            </a:r>
            <a:r>
              <a:rPr lang="ru-RU" altLang="ru-RU" sz="2400" b="1"/>
              <a:t>информационной безопасностью</a:t>
            </a:r>
            <a:r>
              <a:rPr lang="ru-RU" altLang="ru-RU" sz="2400"/>
              <a:t> понимается защищенность информации и поддерживающей инфраструктуры от случайных или преднамеренных воздействий естественного или искусственного характера, которые могут нанести неприемлемый ущерб субъектам информационных отношений, в том числе владельцам и пользователям информации и поддерживающей инфраструктуры.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400" b="1"/>
              <a:t>Защита информации </a:t>
            </a:r>
            <a:r>
              <a:rPr lang="ru-RU" altLang="ru-RU" sz="2400"/>
              <a:t>– комплекс мероприятий, направленных на обеспечение информационной безопасности.</a:t>
            </a:r>
            <a:endParaRPr lang="ru-RU" altLang="ru-RU" sz="2400" b="1"/>
          </a:p>
        </p:txBody>
      </p:sp>
    </p:spTree>
    <p:extLst>
      <p:ext uri="{BB962C8B-B14F-4D97-AF65-F5344CB8AC3E}">
        <p14:creationId xmlns:p14="http://schemas.microsoft.com/office/powerpoint/2010/main" val="2914525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Проблемы информационной безопасности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2400" dirty="0"/>
              <a:t>Информационная безопасность является одним из важнейших аспектов интегральной безопасности.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400" dirty="0"/>
              <a:t>Иллюстрациями являются следующие факты:</a:t>
            </a:r>
          </a:p>
          <a:p>
            <a:pPr lvl="1" eaLnBrk="1" hangingPunct="1">
              <a:lnSpc>
                <a:spcPct val="80000"/>
              </a:lnSpc>
            </a:pPr>
            <a:r>
              <a:rPr lang="ru-RU" altLang="ru-RU" sz="2000" dirty="0"/>
              <a:t>В Доктрине информационной безопасности РФ защита от НСД к информационным ресурсам, обеспечение безопасности информационных и телекоммуникационных систем выделены в качестве важных составляющих национальных интересов;</a:t>
            </a:r>
          </a:p>
          <a:p>
            <a:pPr lvl="1" eaLnBrk="1" hangingPunct="1">
              <a:lnSpc>
                <a:spcPct val="80000"/>
              </a:lnSpc>
            </a:pPr>
            <a:r>
              <a:rPr lang="ru-RU" altLang="ru-RU" sz="2000" dirty="0"/>
              <a:t>В период </a:t>
            </a:r>
            <a:r>
              <a:rPr lang="ru-RU" altLang="ru-RU" sz="2000" dirty="0" smtClean="0"/>
              <a:t>2018-2020 </a:t>
            </a:r>
            <a:r>
              <a:rPr lang="ru-RU" altLang="ru-RU" sz="2000" dirty="0"/>
              <a:t>гг. были предприняты почти 500 попыток проникновения в компьютерную сеть ЦБ РФ. В </a:t>
            </a:r>
            <a:r>
              <a:rPr lang="ru-RU" altLang="ru-RU" sz="2000" dirty="0" smtClean="0"/>
              <a:t>2020 </a:t>
            </a:r>
            <a:r>
              <a:rPr lang="ru-RU" altLang="ru-RU" sz="2000" dirty="0"/>
              <a:t>году было похищено 250 миллиардов рублей.</a:t>
            </a:r>
          </a:p>
          <a:p>
            <a:pPr lvl="1" eaLnBrk="1" hangingPunct="1">
              <a:lnSpc>
                <a:spcPct val="80000"/>
              </a:lnSpc>
            </a:pPr>
            <a:r>
              <a:rPr lang="ru-RU" altLang="ru-RU" sz="2000" dirty="0"/>
              <a:t>По сведениям ФБР ущерб от компьютерных преступлений в США в </a:t>
            </a:r>
            <a:r>
              <a:rPr lang="ru-RU" altLang="ru-RU" sz="2000" dirty="0" smtClean="0"/>
              <a:t>2021 </a:t>
            </a:r>
            <a:r>
              <a:rPr lang="ru-RU" altLang="ru-RU" sz="2000" dirty="0"/>
              <a:t>г. составил 136 миллиардов долларов.</a:t>
            </a:r>
          </a:p>
        </p:txBody>
      </p:sp>
    </p:spTree>
    <p:extLst>
      <p:ext uri="{BB962C8B-B14F-4D97-AF65-F5344CB8AC3E}">
        <p14:creationId xmlns:p14="http://schemas.microsoft.com/office/powerpoint/2010/main" val="40776265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Проблемы информационной безопасности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sz="2400" dirty="0"/>
              <a:t>По данным отчета «Компьютерная преступность и безопасность – </a:t>
            </a:r>
            <a:r>
              <a:rPr lang="ru-RU" altLang="ru-RU" sz="2400" dirty="0" smtClean="0"/>
              <a:t>2021: </a:t>
            </a:r>
            <a:r>
              <a:rPr lang="ru-RU" altLang="ru-RU" sz="2400" dirty="0"/>
              <a:t>проблемы и тенденции» </a:t>
            </a:r>
          </a:p>
          <a:p>
            <a:pPr lvl="1" eaLnBrk="1" hangingPunct="1">
              <a:lnSpc>
                <a:spcPct val="90000"/>
              </a:lnSpc>
            </a:pPr>
            <a:r>
              <a:rPr lang="ru-RU" altLang="ru-RU" sz="2000" dirty="0"/>
              <a:t>32% респондентов – обращались в правоохранительные органы по поводу компьютерных преступлений </a:t>
            </a:r>
          </a:p>
          <a:p>
            <a:pPr lvl="1" eaLnBrk="1" hangingPunct="1">
              <a:lnSpc>
                <a:spcPct val="90000"/>
              </a:lnSpc>
            </a:pPr>
            <a:r>
              <a:rPr lang="ru-RU" altLang="ru-RU" sz="2000" dirty="0"/>
              <a:t>30% респондентов – сообщили, что их ИС были взломаны злоумышленниками;</a:t>
            </a:r>
          </a:p>
          <a:p>
            <a:pPr lvl="1" eaLnBrk="1" hangingPunct="1">
              <a:lnSpc>
                <a:spcPct val="90000"/>
              </a:lnSpc>
            </a:pPr>
            <a:r>
              <a:rPr lang="ru-RU" altLang="ru-RU" sz="2000" dirty="0"/>
              <a:t>57% - подверглись атакам через Интернет;</a:t>
            </a:r>
          </a:p>
          <a:p>
            <a:pPr lvl="1" eaLnBrk="1" hangingPunct="1">
              <a:lnSpc>
                <a:spcPct val="90000"/>
              </a:lnSpc>
            </a:pPr>
            <a:r>
              <a:rPr lang="ru-RU" altLang="ru-RU" sz="2000" dirty="0"/>
              <a:t>55% - отметили случаи нарушений ИБ со стороны собственных сотрудников;</a:t>
            </a:r>
          </a:p>
          <a:p>
            <a:pPr lvl="1" eaLnBrk="1" hangingPunct="1">
              <a:lnSpc>
                <a:spcPct val="90000"/>
              </a:lnSpc>
            </a:pPr>
            <a:r>
              <a:rPr lang="ru-RU" altLang="ru-RU" sz="2000" dirty="0"/>
              <a:t>33 % - не смогли ответить не вопрос «были ли взломаны Ваши веб-серверы и системы электронной коммерции?».</a:t>
            </a:r>
          </a:p>
        </p:txBody>
      </p:sp>
    </p:spTree>
    <p:extLst>
      <p:ext uri="{BB962C8B-B14F-4D97-AF65-F5344CB8AC3E}">
        <p14:creationId xmlns:p14="http://schemas.microsoft.com/office/powerpoint/2010/main" val="8370764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Безопасность">
  <a:themeElements>
    <a:clrScheme name="Безопасность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Безопасность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Безопасность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Безопасность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Безопасность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Безопасность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Безопасность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Безопасность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2430</Words>
  <Application>Microsoft Office PowerPoint</Application>
  <PresentationFormat>Широкоэкранный</PresentationFormat>
  <Paragraphs>211</Paragraphs>
  <Slides>36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36</vt:i4>
      </vt:variant>
    </vt:vector>
  </HeadingPairs>
  <TitlesOfParts>
    <vt:vector size="44" baseType="lpstr">
      <vt:lpstr>Arial</vt:lpstr>
      <vt:lpstr>Calibri</vt:lpstr>
      <vt:lpstr>Calibri Light</vt:lpstr>
      <vt:lpstr>Tahoma</vt:lpstr>
      <vt:lpstr>Times New Roman</vt:lpstr>
      <vt:lpstr>Wingdings</vt:lpstr>
      <vt:lpstr>Тема Office</vt:lpstr>
      <vt:lpstr>Безопасность</vt:lpstr>
      <vt:lpstr>  Дисциплина:  ИНФОРМАЦИОННАЯ БЕЗОПАСНОСТЬ Специальность: Бизнес информатика (электронный бизнес) Профиль: Электронный бизнес</vt:lpstr>
      <vt:lpstr>Дисциплина: Информационная безопасность</vt:lpstr>
      <vt:lpstr>Структура и содержание дисциплины (модуля)  </vt:lpstr>
      <vt:lpstr>Требования</vt:lpstr>
      <vt:lpstr>Учебно-методическое обеспечение дисциплины (модуля)</vt:lpstr>
      <vt:lpstr>Информационная безопасность</vt:lpstr>
      <vt:lpstr>Понятие информационной безопасности</vt:lpstr>
      <vt:lpstr>Проблемы информационной безопасности</vt:lpstr>
      <vt:lpstr>Проблемы информационной безопасности</vt:lpstr>
      <vt:lpstr>Проблемы информационной безопасности</vt:lpstr>
      <vt:lpstr>Угрозы информационной безопасности</vt:lpstr>
      <vt:lpstr>Свойства информации</vt:lpstr>
      <vt:lpstr>Примеры реализации угрозы нарушения конфиденциальности</vt:lpstr>
      <vt:lpstr>Примеры реализации угрозы нарушения целостности данных</vt:lpstr>
      <vt:lpstr>Вредоносное программное обеспечение</vt:lpstr>
      <vt:lpstr>Вредоносное программное обеспечение</vt:lpstr>
      <vt:lpstr>Примеры реализации угрозы отказа в доступе</vt:lpstr>
      <vt:lpstr>Понятие атаки на информационную систему</vt:lpstr>
      <vt:lpstr>Классификация атак</vt:lpstr>
      <vt:lpstr>Классификация сетевых атак</vt:lpstr>
      <vt:lpstr>Сетевые атаки</vt:lpstr>
      <vt:lpstr>Сетевые атаки</vt:lpstr>
      <vt:lpstr>Сетевые атаки</vt:lpstr>
      <vt:lpstr>Сетевые атаки</vt:lpstr>
      <vt:lpstr>Подходы к обеспечению информационной безопасности</vt:lpstr>
      <vt:lpstr>Подходы к обеспечению информационной безопасности</vt:lpstr>
      <vt:lpstr>Принципы обеспечения информационной безопасности</vt:lpstr>
      <vt:lpstr>Системность средств защиты информации</vt:lpstr>
      <vt:lpstr>Комплексность систем защиты</vt:lpstr>
      <vt:lpstr>Разумная достаточность</vt:lpstr>
      <vt:lpstr>Гибкость управления и применения</vt:lpstr>
      <vt:lpstr>Открытость алгоритмов и механизмов защиты</vt:lpstr>
      <vt:lpstr>Простота применения защитных мер и средств</vt:lpstr>
      <vt:lpstr>Методы обеспечения ИБ</vt:lpstr>
      <vt:lpstr>Средства защиты информационных систем</vt:lpstr>
      <vt:lpstr>Непрерывность защиты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Дисциплина:  ИНФОРМАЦИОННАЯ БЕЗОПАСНОСТЬ Специальность: Бизнес информатика (электронный бизнес) Профиль: Электронный бизнес</dc:title>
  <dc:creator>Александр</dc:creator>
  <cp:lastModifiedBy>Александр</cp:lastModifiedBy>
  <cp:revision>9</cp:revision>
  <dcterms:created xsi:type="dcterms:W3CDTF">2022-02-07T18:22:20Z</dcterms:created>
  <dcterms:modified xsi:type="dcterms:W3CDTF">2022-02-07T18:48:28Z</dcterms:modified>
</cp:coreProperties>
</file>